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4CB434-04C6-DCA9-28B5-D8CB4A68666E}" name="MAILLAT Didier" initials="" userId="S::didier.maillat@unifr.ch::dd0157dc-041f-4ab4-84cd-c81dd28bd9bf" providerId="AD"/>
  <p188:author id="{AF82C43C-6B85-889C-578B-1FF2E45EE010}" name="Pessina Chiara" initials="" userId="S::Chiara.Pessina@edufr.ch::11d08403-bfd0-4b76-be29-972de0180f7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73"/>
    <p:restoredTop sz="96405"/>
  </p:normalViewPr>
  <p:slideViewPr>
    <p:cSldViewPr snapToGrid="0">
      <p:cViewPr varScale="1">
        <p:scale>
          <a:sx n="114" d="100"/>
          <a:sy n="114" d="100"/>
        </p:scale>
        <p:origin x="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3E945FA-A717-2CA3-C28D-F5ED9DA56F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3BFF1A0-A97F-1FB7-5BB7-41DE22B43F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279DC-A038-8B4E-B359-EEDAB6870633}" type="datetimeFigureOut">
              <a:rPr lang="de-CH" smtClean="0"/>
              <a:t>19.05.25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26A798-19F9-F1A6-7CDA-9238FD9758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https://lingedu.ch</a:t>
            </a:r>
          </a:p>
          <a:p>
            <a:r>
              <a:rPr lang="de-CH"/>
              <a:t>
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DF7EF90-4F70-2CA4-DB00-72AE8A176C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BAEB1-87E8-8341-A168-D1F71CE0A8A4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1992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28T07:26:07.700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</inkml:brush>
  </inkml:definitions>
  <inkml:trace contextRef="#ctx0" brushRef="#br0">0 157,'86'0,"6"0,-41 0,2 0,1 0,3 0,1 0,0 0,-4 0,0 0,-2 0,2 0,-3 0,-1 0,-1 0,2 0,2 0,-1 0,46 0,-6 0,-7 0,-5 0,0 0,0 0,1 0,4 0,-6 0,-2 0,-5 0,-6 0,-4 0,-3 0,-3 0,-1-1,-1-3,0 1,-1-1,4-1,2 3,3-5,3 2,-1-2,3 0,-5 3,-2-2,-2 1,-3 2,-1-4,-1 4,2-1,0 1,-3 3,7 0,0 0,-1 0,1 0,-7 0,7 0,3 0,3 0,2 0,-4 0,-6 0,1 0,-3 0,3 0,2 0,-6 0,-5 0,-2 0,-3 0,2 0,2 0,3 0,6-3,6 0,4-1,5 1,-1 3,-3 0,-6 0,-4-1,-4-2,0-1,-3 1,-2 0,-5 3,-4 0,2 0,-3-1,2-2,3 1,1-5,1 2,-1 1,-7 0,-4 1,-7-2,2 3,5-1,4-1,9 1,-1 0,5 2,4 1,-3 0,-2 0,-11 0,-9 0,-6 0,-8 0,-2 0,0 0,3 0,1 0,-3 0,0 0,1 2,-84-2,58 2,-65-2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28T07:26:15.349"/>
    </inkml:context>
    <inkml:brush xml:id="br0">
      <inkml:brushProperty name="width" value="0.3" units="cm"/>
      <inkml:brushProperty name="height" value="0.6" units="cm"/>
      <inkml:brushProperty name="color" value="#A2D762"/>
      <inkml:brushProperty name="tip" value="rectangle"/>
      <inkml:brushProperty name="rasterOp" value="maskPen"/>
    </inkml:brush>
  </inkml:definitions>
  <inkml:trace contextRef="#ctx0" brushRef="#br0">1 273,'65'0,"0"0,2 0,0 0,1 0,0 0,4 0,1 0,3 0,1 0,1 0,0 0,3 0,1 0,1 0,1 0,2 0,-1 0,-2 0,-1 0,-2 0,-1 0,-5 0,-2 0,-5 0,-1 0,-1 0,0 0,-4 2,-1 0,0 0,0 1,0-1,-1 0,-3 0,0-1,-2-1,0 0,46 0,-5 0,-2 0,-3 0,-5 0,-8 0,5 0,4 0,4 0,2 0,-8-3,-3-1,-1-3,-3 0,-1 2,0 2,2 2,0 1,-2 0,-8 0,-4 0,-2 0,1 0,2 0,2 0,1-1,-4-2,2 0,3-1,5 2,9 2,1 0,-5 0,-9 0,-5-2,3-1,4-1,5 1,-4-1,-9 0,-5-2,-5-1,5 1,7-4,11 2,8-3,9 0,-2-1,-4-3,-8 4,-15 3,-10 2,-10 2,-8 1,2-3,6 3,13-1,11 1,4 3,-2 0,-8 0,-3 0,-1 0,-1-3,-6-1,-11 0,-7 1,-6 3,-1 0,8 0,12 0,8 0,9 0,-1 0,-3 0,-5 0,-8 0,-8 0,-7 0,-5 0,-6 0,-4 0,-4 0,-100-34,68 25,-74-25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28T07:26:23.642"/>
    </inkml:context>
    <inkml:brush xml:id="br0">
      <inkml:brushProperty name="width" value="0.3" units="cm"/>
      <inkml:brushProperty name="height" value="0.6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0 4,'71'22,"-8"-6,-23-16,-2 0,-1 0,-1 0,-1 0,1 0,0 0,4 0,0 0,-2 0,-4 0,-3 0,-3 0,0 0,-1 0,-3 0,1 19,0 7,0-4,-3-3,-2-19,-3 0,-2 0,0 0,6 0,0 0,8 0,-5 0,1 0,0 0,-1 0,1 0,0 0,3 0,5 0,4 0,3 0,-2 0,-2 0,-5 0,-3 0,-3 0,-1 0,-1 0,-4 0,-4 0,1 0,-1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28T07:26:28.105"/>
    </inkml:context>
    <inkml:brush xml:id="br0">
      <inkml:brushProperty name="width" value="0.3" units="cm"/>
      <inkml:brushProperty name="height" value="0.6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1 1,'56'0,"1"0,0 0,-1 0,-5 0,-1 0,1 0,0 0,2 0,-1 0,37 0,-6 0,-3 0,-2 0,8 0,-4 0,-6 3,-3 0,-3 1,-4-1,-5-3,-2 0,-5 0,0 0,1 0,-3 0,-1 0,-4 0,-3 0,2 0,2 0,3 0,8 0,6 0,8 0,9 0,3 0,4 3,1 2,1-1,-1-1,1-3,-1 0,4 0,4 3,-46-1,0 0,2 1,0 1,-1-1,-1 1,2-2,0 0,45 6,-9-3,-12-1,-14-1,-8-3,-6 0,-3 0,0 0,4 0,-3 0,3 3,-1 1,-1 0,-2-1,0-3,-3 3,4 0,2 0,0 0,0-3,-5 0,-6 0,-7 0,-5 0,-6 0,-5 2,-3 1,2 0,-64-12,-9-5,-11-1,16 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9E5A0-7F00-384B-8462-5DFCF912E3AD}" type="datetimeFigureOut">
              <a:rPr lang="de-CH" smtClean="0"/>
              <a:t>19.05.25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https://lingedu.ch</a:t>
            </a:r>
          </a:p>
          <a:p>
            <a:r>
              <a:rPr lang="de-CH"/>
              <a:t>
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7C764-B667-184A-9619-EB05C0A4342D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91660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300BB-E0E1-538B-37C5-1536BD405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17C99A-53F2-7F90-65A6-FDF0B0FBD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26527A-A8A8-625A-6CD4-461CA88C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9653" y="6340165"/>
            <a:ext cx="851452" cy="365125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5180B6-64F2-38DC-2D36-FA46CBC4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3470" y="6356350"/>
            <a:ext cx="490330" cy="365125"/>
          </a:xfrm>
        </p:spPr>
        <p:txBody>
          <a:bodyPr/>
          <a:lstStyle>
            <a:lvl1pPr>
              <a:defRPr/>
            </a:lvl1pPr>
          </a:lstStyle>
          <a:p>
            <a:fld id="{593FFB07-E2C6-294C-8384-20605F47E656}" type="slidenum">
              <a:rPr lang="de-CH" smtClean="0"/>
              <a:pPr/>
              <a:t>‹N›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30848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F25510-592E-E0DA-D8E5-8E78808D6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C60BE3-3E68-E456-2C44-027F03965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FA1CBA-3E30-C6FD-7959-8E2FD6AA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3C7F0B-E093-3E2A-8FC6-5B0E5D980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BD1238-1A01-7609-8182-642521E3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5269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B5CBCF4-C9BE-8E30-A606-1C74CA555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110597-4AD8-0C2D-E6FB-DA1D62752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2C5E62-462F-FB23-5093-56E636E32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927950-12DB-18CC-B57D-D8D111EB9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84F136-9059-325E-91E1-E667AC16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407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39E32-E1BE-4E61-A422-F874D56F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85E289-55D4-20EE-B43E-D7BE65188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243492-B8C8-6841-72DD-BD0A749B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08921" y="6356348"/>
            <a:ext cx="1109856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05077-0FDE-216B-1795-D8B9327E8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970721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7B4DE-F2A2-BE68-B6FA-F8720DE94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326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16530-2BF5-CFD3-0FDB-FAF3759F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9BC0D9-20AE-4030-7FB6-8A5FB7E66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537A42-B730-C4ED-BF43-DE64B4810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BCA8F0-5C60-BE5F-375F-EAC2EE1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94B57B-5790-C811-F575-C45CAAEF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283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5230B-67BD-9AB6-A97E-4BA9A5A9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BEA621-0C2A-D157-EEF0-9EA1B243D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575AE1-5F5A-3833-5691-5805BA184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AE9DCF-890C-F417-B18A-FE71547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836AD2-C61B-683E-A19E-4B0277F2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B8EED8-633A-542B-6836-1DCA5DDD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22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98C4B-E33F-1C62-3AF2-67CC68EA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4E13EE-7E82-983B-6E54-1000A0BAA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9AD303-6CBF-745E-6063-17D730115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BC88AE3-4817-F990-52D3-16090B1643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69D90F5-6875-0A4D-A485-EA9B48D48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B5EA80-9A23-2F95-D1BA-8AA1D8F0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294AB1-69A0-8422-FC3A-E0512F32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9AAFFD7-5418-43DA-A6EA-65E5564E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6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3C529-759A-6197-732A-E7392BEF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AEF8E4-F791-7C52-654C-064E29BF9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E3E7B6-7991-461C-E697-583E45FC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014DF5-E774-637C-FEC6-8BCA1510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600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4B290E-9145-F016-0E6E-95901D247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76AE03-5D9F-0978-3FF5-0FB69AC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FC2AA-B9D9-7328-BAA5-724BA289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923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F1013-0391-F74C-4587-31FBF6B4E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573915-BD94-2875-846F-CE82CE8DE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477110-E4C5-3353-7433-31310057C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B1847F-27BF-923D-9620-DF81F35E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CA1FC5-B8B5-A489-3A04-4FAD6F64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943EB1-087E-72D8-3F11-94A2817B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332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9FBDC-12A7-D9BE-0F25-CC88BA7E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A7B53F-6CFB-FA21-DAEA-723CDA8D7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83DF7D-9123-52DD-2194-D02F21BD5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3020A-1D91-79C3-D901-6E21D018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61C607-3FE8-50B8-576D-7B64EB07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06B440-96F7-374C-0EC9-EE2BCBDF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909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EB9735-67C7-C96A-FD4C-A54584D4E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42DDF-47FD-6332-D73E-C8C20B93D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46FABA-66D8-5E16-95A9-97CD36034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9531" y="6356349"/>
            <a:ext cx="1109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7B2539-7637-D4E6-BCA4-ACD853405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6" y="6356350"/>
            <a:ext cx="569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A3A44A2-D849-1FD9-407C-18C7458D46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8" b="-868"/>
          <a:stretch/>
        </p:blipFill>
        <p:spPr bwMode="auto">
          <a:xfrm>
            <a:off x="108000" y="6012000"/>
            <a:ext cx="712251" cy="6741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3188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customXml" Target="../ink/ink1.xml"/><Relationship Id="rId7" Type="http://schemas.openxmlformats.org/officeDocument/2006/relationships/image" Target="../media/image5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7.png"/><Relationship Id="rId5" Type="http://schemas.openxmlformats.org/officeDocument/2006/relationships/customXml" Target="../ink/ink2.xml"/><Relationship Id="rId10" Type="http://schemas.openxmlformats.org/officeDocument/2006/relationships/customXml" Target="../ink/ink4.xml"/><Relationship Id="rId4" Type="http://schemas.openxmlformats.org/officeDocument/2006/relationships/image" Target="../media/image5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1B90AA-D916-FBCA-8AF5-EC9E52C5A8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7962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it-CH" b="1" dirty="0">
                <a:latin typeface="+mj-lt"/>
              </a:rPr>
              <a:t>Why do you think it’s </a:t>
            </a:r>
            <a:r>
              <a:rPr lang="it-CH" b="1" dirty="0">
                <a:solidFill>
                  <a:srgbClr val="00B050"/>
                </a:solidFill>
                <a:latin typeface="+mj-lt"/>
              </a:rPr>
              <a:t>important</a:t>
            </a:r>
            <a:r>
              <a:rPr lang="it-CH" b="1" dirty="0">
                <a:latin typeface="+mj-lt"/>
              </a:rPr>
              <a:t> to recognize </a:t>
            </a:r>
            <a:r>
              <a:rPr lang="it-CH" b="1" dirty="0">
                <a:solidFill>
                  <a:srgbClr val="C00000"/>
                </a:solidFill>
                <a:latin typeface="+mj-lt"/>
              </a:rPr>
              <a:t>fake news</a:t>
            </a:r>
            <a:r>
              <a:rPr lang="it-CH" b="1" dirty="0">
                <a:latin typeface="+mj-l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65716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2ABB3839-8C09-B266-A435-D687ECAD6F62}"/>
              </a:ext>
            </a:extLst>
          </p:cNvPr>
          <p:cNvSpPr txBox="1"/>
          <p:nvPr/>
        </p:nvSpPr>
        <p:spPr>
          <a:xfrm>
            <a:off x="838201" y="880534"/>
            <a:ext cx="5092193" cy="51101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>
              <a:lnSpc>
                <a:spcPct val="160000"/>
              </a:lnSpc>
              <a:spcAft>
                <a:spcPts val="600"/>
              </a:spcAft>
            </a:pPr>
            <a:r>
              <a:rPr lang="en-US" sz="2400" dirty="0"/>
              <a:t>When we communicate with other people, we receive many different kinds of information...</a:t>
            </a:r>
          </a:p>
          <a:p>
            <a:pPr>
              <a:lnSpc>
                <a:spcPct val="160000"/>
              </a:lnSpc>
              <a:spcAft>
                <a:spcPts val="600"/>
              </a:spcAft>
            </a:pPr>
            <a:endParaRPr lang="en-US" sz="2400" dirty="0"/>
          </a:p>
          <a:p>
            <a:pPr indent="-228600">
              <a:lnSpc>
                <a:spcPct val="16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lnSpc>
                <a:spcPct val="160000"/>
              </a:lnSpc>
              <a:spcAft>
                <a:spcPts val="600"/>
              </a:spcAft>
            </a:pPr>
            <a:r>
              <a:rPr lang="en-US" sz="2400" dirty="0"/>
              <a:t>… But how can we make sure we don’t get misinformed by </a:t>
            </a:r>
            <a:r>
              <a:rPr lang="it-CH" sz="2400" dirty="0">
                <a:solidFill>
                  <a:srgbClr val="3F3F3F"/>
                </a:solidFill>
                <a:effectLst/>
                <a:latin typeface="Helvetica" panose="020B0604020202020204" pitchFamily="34" charset="0"/>
              </a:rPr>
              <a:t>letting false or misleading information enter our minds?</a:t>
            </a:r>
            <a:endParaRPr lang="en-US" sz="2400" dirty="0"/>
          </a:p>
        </p:txBody>
      </p:sp>
      <p:pic>
        <p:nvPicPr>
          <p:cNvPr id="1032" name="Picture 8" descr="Man Wondering PNG Transparent Images Free Download | Vector Files | Pngtree">
            <a:extLst>
              <a:ext uri="{FF2B5EF4-FFF2-40B4-BE49-F238E27FC236}">
                <a16:creationId xmlns:a16="http://schemas.microsoft.com/office/drawing/2014/main" id="{ECE8789A-715F-24FE-C496-A63CB4162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2" r="15763" b="-1"/>
          <a:stretch/>
        </p:blipFill>
        <p:spPr bwMode="auto"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 descr="Immagine che contiene cartone animato, vestiti, clipart, persona&#10;&#10;Descrizione generata automaticamente">
            <a:extLst>
              <a:ext uri="{FF2B5EF4-FFF2-40B4-BE49-F238E27FC236}">
                <a16:creationId xmlns:a16="http://schemas.microsoft.com/office/drawing/2014/main" id="{FBEA29C9-2B7A-3073-D49B-4059777905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804" r="6587"/>
          <a:stretch/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963551E-5FFA-2589-4C40-29D493C7A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935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rain Filter Clean Vector Stock Illustration - Download Image Now - Adult,  Business, Creativity - iStock">
            <a:extLst>
              <a:ext uri="{FF2B5EF4-FFF2-40B4-BE49-F238E27FC236}">
                <a16:creationId xmlns:a16="http://schemas.microsoft.com/office/drawing/2014/main" id="{EB0B35F0-1F43-D8E2-74FA-96644F7EE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067" y="1117600"/>
            <a:ext cx="4216400" cy="42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4296CF9-AA32-975D-CD5A-6A1E256212C4}"/>
              </a:ext>
            </a:extLst>
          </p:cNvPr>
          <p:cNvSpPr txBox="1"/>
          <p:nvPr/>
        </p:nvSpPr>
        <p:spPr>
          <a:xfrm>
            <a:off x="491066" y="851403"/>
            <a:ext cx="6096000" cy="5296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000" b="1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Relevance Theory</a:t>
            </a:r>
            <a:r>
              <a:rPr lang="en-US" sz="20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 claims that communication works best when the information we hear is both </a:t>
            </a:r>
            <a:r>
              <a:rPr lang="en-US" sz="2000" i="1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important</a:t>
            </a:r>
            <a:r>
              <a:rPr lang="en-US" sz="2000" i="1" kern="100" dirty="0">
                <a:solidFill>
                  <a:srgbClr val="000000"/>
                </a:solidFill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US" sz="20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and </a:t>
            </a:r>
            <a:r>
              <a:rPr lang="en-US" sz="2000" i="1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useful</a:t>
            </a:r>
            <a:r>
              <a:rPr lang="en-US" sz="20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. </a:t>
            </a:r>
          </a:p>
          <a:p>
            <a:pPr lvl="0" algn="just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en-US" sz="2000" kern="100" dirty="0">
              <a:solidFill>
                <a:srgbClr val="000000"/>
              </a:solidFill>
              <a:ea typeface="Aptos" panose="020B00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20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… So, when someone tells us something, our brain quickly decides whether it’s worth paying attention to or if it’s better to ignore it.</a:t>
            </a:r>
          </a:p>
          <a:p>
            <a:pPr lvl="0" algn="just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it-CH" sz="2400" kern="100" dirty="0">
              <a:solidFill>
                <a:srgbClr val="000000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0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This is where </a:t>
            </a:r>
            <a:r>
              <a:rPr lang="en-US" sz="2000" b="1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epistemic vigilance (EV)</a:t>
            </a:r>
            <a:r>
              <a:rPr lang="en-US" sz="20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 comes in. It’s like a filter in our mind that helps us figure out what’s worth focusing on. EV helps us avoid wasting time on information that isn’t helpful or reliable</a:t>
            </a:r>
            <a:r>
              <a:rPr lang="en-US" sz="2000" kern="100" dirty="0">
                <a:solidFill>
                  <a:srgbClr val="000000"/>
                </a:solidFill>
                <a:ea typeface="Aptos" panose="020B0004020202020204" pitchFamily="34" charset="0"/>
                <a:cs typeface="Arial" panose="020B0604020202020204" pitchFamily="34" charset="0"/>
              </a:rPr>
              <a:t>! </a:t>
            </a:r>
            <a:endParaRPr lang="it-CH" sz="2400" kern="100" dirty="0">
              <a:solidFill>
                <a:srgbClr val="000000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put penna 5">
                <a:extLst>
                  <a:ext uri="{FF2B5EF4-FFF2-40B4-BE49-F238E27FC236}">
                    <a16:creationId xmlns:a16="http://schemas.microsoft.com/office/drawing/2014/main" id="{363A67B2-186E-A910-3A7E-915A21323245}"/>
                  </a:ext>
                </a:extLst>
              </p14:cNvPr>
              <p14:cNvContentPartPr/>
              <p14:nvPr/>
            </p14:nvContentPartPr>
            <p14:xfrm>
              <a:off x="971613" y="1084159"/>
              <a:ext cx="2281253" cy="56827"/>
            </p14:xfrm>
          </p:contentPart>
        </mc:Choice>
        <mc:Fallback xmlns="">
          <p:pic>
            <p:nvPicPr>
              <p:cNvPr id="6" name="Input penna 5">
                <a:extLst>
                  <a:ext uri="{FF2B5EF4-FFF2-40B4-BE49-F238E27FC236}">
                    <a16:creationId xmlns:a16="http://schemas.microsoft.com/office/drawing/2014/main" id="{363A67B2-186E-A910-3A7E-915A2132324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7615" y="976260"/>
                <a:ext cx="2388890" cy="27226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put penna 6">
                <a:extLst>
                  <a:ext uri="{FF2B5EF4-FFF2-40B4-BE49-F238E27FC236}">
                    <a16:creationId xmlns:a16="http://schemas.microsoft.com/office/drawing/2014/main" id="{6D8B206E-AA6B-2670-CE4A-598ACE287918}"/>
                  </a:ext>
                </a:extLst>
              </p14:cNvPr>
              <p14:cNvContentPartPr/>
              <p14:nvPr/>
            </p14:nvContentPartPr>
            <p14:xfrm>
              <a:off x="2714733" y="4295360"/>
              <a:ext cx="2893680" cy="104040"/>
            </p14:xfrm>
          </p:contentPart>
        </mc:Choice>
        <mc:Fallback xmlns="">
          <p:pic>
            <p:nvPicPr>
              <p:cNvPr id="7" name="Input penna 6">
                <a:extLst>
                  <a:ext uri="{FF2B5EF4-FFF2-40B4-BE49-F238E27FC236}">
                    <a16:creationId xmlns:a16="http://schemas.microsoft.com/office/drawing/2014/main" id="{6D8B206E-AA6B-2670-CE4A-598ACE28791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61093" y="4187720"/>
                <a:ext cx="3001320" cy="31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put penna 7">
                <a:extLst>
                  <a:ext uri="{FF2B5EF4-FFF2-40B4-BE49-F238E27FC236}">
                    <a16:creationId xmlns:a16="http://schemas.microsoft.com/office/drawing/2014/main" id="{964845AD-EABB-D97A-8D36-DBA92F9224A1}"/>
                  </a:ext>
                </a:extLst>
              </p14:cNvPr>
              <p14:cNvContentPartPr/>
              <p14:nvPr/>
            </p14:nvContentPartPr>
            <p14:xfrm flipV="1">
              <a:off x="2348613" y="4729183"/>
              <a:ext cx="530640" cy="45719"/>
            </p14:xfrm>
          </p:contentPart>
        </mc:Choice>
        <mc:Fallback xmlns="">
          <p:pic>
            <p:nvPicPr>
              <p:cNvPr id="8" name="Input penna 7">
                <a:extLst>
                  <a:ext uri="{FF2B5EF4-FFF2-40B4-BE49-F238E27FC236}">
                    <a16:creationId xmlns:a16="http://schemas.microsoft.com/office/drawing/2014/main" id="{964845AD-EABB-D97A-8D36-DBA92F9224A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 flipV="1">
                <a:off x="2294613" y="4619457"/>
                <a:ext cx="638280" cy="2648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put penna 8">
                <a:extLst>
                  <a:ext uri="{FF2B5EF4-FFF2-40B4-BE49-F238E27FC236}">
                    <a16:creationId xmlns:a16="http://schemas.microsoft.com/office/drawing/2014/main" id="{55B1E518-E599-CC32-6961-B3A645F24349}"/>
                  </a:ext>
                </a:extLst>
              </p14:cNvPr>
              <p14:cNvContentPartPr/>
              <p14:nvPr/>
            </p14:nvContentPartPr>
            <p14:xfrm>
              <a:off x="1752453" y="3082880"/>
              <a:ext cx="1722960" cy="39240"/>
            </p14:xfrm>
          </p:contentPart>
        </mc:Choice>
        <mc:Fallback xmlns="">
          <p:pic>
            <p:nvPicPr>
              <p:cNvPr id="9" name="Input penna 8">
                <a:extLst>
                  <a:ext uri="{FF2B5EF4-FFF2-40B4-BE49-F238E27FC236}">
                    <a16:creationId xmlns:a16="http://schemas.microsoft.com/office/drawing/2014/main" id="{55B1E518-E599-CC32-6961-B3A645F2434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98813" y="2975240"/>
                <a:ext cx="1830600" cy="25488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41040AA-A8E7-FBCF-FDDB-06D94D7BD685}"/>
              </a:ext>
            </a:extLst>
          </p:cNvPr>
          <p:cNvSpPr txBox="1"/>
          <p:nvPr/>
        </p:nvSpPr>
        <p:spPr>
          <a:xfrm>
            <a:off x="4161573" y="6148174"/>
            <a:ext cx="776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So… what happens if people (accidentally) share things that aren’t true?</a:t>
            </a:r>
            <a:endParaRPr lang="it-CH" i="1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847B8E5-D12C-5B09-B796-8930CCFE7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484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354B24A-BA83-9DC5-33D6-9870FFC037C6}"/>
              </a:ext>
            </a:extLst>
          </p:cNvPr>
          <p:cNvSpPr txBox="1"/>
          <p:nvPr/>
        </p:nvSpPr>
        <p:spPr>
          <a:xfrm>
            <a:off x="5418663" y="1133781"/>
            <a:ext cx="5909735" cy="4301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2400" b="1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Epistemic vigilance</a:t>
            </a:r>
            <a:r>
              <a:rPr lang="en-US" sz="24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 is part of a critical thinking process.</a:t>
            </a: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400" kern="100" dirty="0">
              <a:solidFill>
                <a:srgbClr val="000000"/>
              </a:solidFill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400" kern="100" dirty="0">
              <a:solidFill>
                <a:srgbClr val="00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400" kern="100" dirty="0">
              <a:solidFill>
                <a:srgbClr val="00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sz="2400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When we hear new information, EV kicks in and helps us judge if it matches what we already know or if it comes from a source we trust.</a:t>
            </a:r>
            <a:endParaRPr lang="it-CH" sz="2800" kern="100" dirty="0">
              <a:solidFill>
                <a:srgbClr val="000000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ownload Brain, Gears, Concept. Royalty-Free Stock Illustration Image -  Pixabay">
            <a:extLst>
              <a:ext uri="{FF2B5EF4-FFF2-40B4-BE49-F238E27FC236}">
                <a16:creationId xmlns:a16="http://schemas.microsoft.com/office/drawing/2014/main" id="{D478E9FC-90CF-8D99-B92E-7674E0A5F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01" y="313790"/>
            <a:ext cx="4832663" cy="321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9EFE59F-B9FB-1D62-A701-73C6E1D7C571}"/>
              </a:ext>
            </a:extLst>
          </p:cNvPr>
          <p:cNvSpPr txBox="1"/>
          <p:nvPr/>
        </p:nvSpPr>
        <p:spPr>
          <a:xfrm>
            <a:off x="711200" y="3759199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“Does this make sense?”</a:t>
            </a:r>
            <a:endParaRPr lang="it-CH" b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0F4064D-EEEE-CA79-EB00-534E17D095F1}"/>
              </a:ext>
            </a:extLst>
          </p:cNvPr>
          <p:cNvSpPr txBox="1"/>
          <p:nvPr/>
        </p:nvSpPr>
        <p:spPr>
          <a:xfrm>
            <a:off x="2286000" y="54356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kern="100" dirty="0">
                <a:solidFill>
                  <a:srgbClr val="00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“Can I trust this?”</a:t>
            </a:r>
            <a:endParaRPr lang="it-CH" b="1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5B34AEE-3D60-9C37-0381-1DB4CEEC5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1635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DFF4BB0-31B2-32B1-783B-EAEF7497F8BD}"/>
              </a:ext>
            </a:extLst>
          </p:cNvPr>
          <p:cNvSpPr txBox="1"/>
          <p:nvPr/>
        </p:nvSpPr>
        <p:spPr>
          <a:xfrm>
            <a:off x="5932990" y="1248432"/>
            <a:ext cx="5298327" cy="507847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342900" lvl="0" indent="-228600">
              <a:lnSpc>
                <a:spcPct val="90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schemeClr val="tx1">
                    <a:alpha val="80000"/>
                  </a:schemeClr>
                </a:solidFill>
                <a:effectLst/>
              </a:rPr>
              <a:t>Content</a:t>
            </a:r>
            <a:r>
              <a:rPr lang="en-US" sz="2400" dirty="0">
                <a:solidFill>
                  <a:schemeClr val="tx1">
                    <a:alpha val="80000"/>
                  </a:schemeClr>
                </a:solidFill>
                <a:effectLst/>
              </a:rPr>
              <a:t>: “Does this information match what I already know?” or “Is there any proof to back this up?” This helps us judge if the message itself is likely to be true.</a:t>
            </a: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400" dirty="0">
              <a:solidFill>
                <a:schemeClr val="tx1">
                  <a:alpha val="80000"/>
                </a:schemeClr>
              </a:solidFill>
            </a:endParaRP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400" dirty="0">
              <a:solidFill>
                <a:schemeClr val="tx1">
                  <a:alpha val="80000"/>
                </a:schemeClr>
              </a:solidFill>
              <a:effectLst/>
            </a:endParaRP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400" dirty="0">
              <a:solidFill>
                <a:schemeClr val="tx1">
                  <a:alpha val="80000"/>
                </a:schemeClr>
              </a:solidFill>
              <a:effectLst/>
            </a:endParaRP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400" b="1" dirty="0">
                <a:solidFill>
                  <a:schemeClr val="tx1">
                    <a:alpha val="80000"/>
                  </a:schemeClr>
                </a:solidFill>
                <a:effectLst/>
              </a:rPr>
              <a:t>Source: </a:t>
            </a:r>
            <a:r>
              <a:rPr lang="en-US" sz="2400" i="1" dirty="0">
                <a:solidFill>
                  <a:schemeClr val="tx1">
                    <a:alpha val="80000"/>
                  </a:schemeClr>
                </a:solidFill>
                <a:effectLst/>
              </a:rPr>
              <a:t>who</a:t>
            </a:r>
            <a:r>
              <a:rPr lang="en-US" sz="2400" dirty="0">
                <a:solidFill>
                  <a:schemeClr val="tx1">
                    <a:alpha val="80000"/>
                  </a:schemeClr>
                </a:solidFill>
                <a:effectLst/>
              </a:rPr>
              <a:t> is sharing the information? We ask questions like, “Is this person knowledgeable?” or “Do they have a reason to exaggerate or lie?” This helps us decide if we can trust the person giving us the information.</a:t>
            </a:r>
          </a:p>
        </p:txBody>
      </p:sp>
      <p:pic>
        <p:nvPicPr>
          <p:cNvPr id="4100" name="Picture 4" descr="How can I find credible sources? [7 tips] - Paperpile">
            <a:extLst>
              <a:ext uri="{FF2B5EF4-FFF2-40B4-BE49-F238E27FC236}">
                <a16:creationId xmlns:a16="http://schemas.microsoft.com/office/drawing/2014/main" id="{0670382F-2106-7D22-237B-1CA5839B3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3475"/>
          <a:stretch/>
        </p:blipFill>
        <p:spPr bwMode="auto">
          <a:xfrm>
            <a:off x="-166033" y="0"/>
            <a:ext cx="4320535" cy="4170543"/>
          </a:xfrm>
          <a:custGeom>
            <a:avLst/>
            <a:gdLst/>
            <a:ahLst/>
            <a:cxnLst/>
            <a:rect l="l" t="t" r="r" b="b"/>
            <a:pathLst>
              <a:path w="4317456" h="4167581">
                <a:moveTo>
                  <a:pt x="1372466" y="0"/>
                </a:moveTo>
                <a:lnTo>
                  <a:pt x="2944990" y="0"/>
                </a:lnTo>
                <a:lnTo>
                  <a:pt x="2999002" y="19769"/>
                </a:lnTo>
                <a:cubicBezTo>
                  <a:pt x="3773802" y="347482"/>
                  <a:pt x="4317456" y="1114680"/>
                  <a:pt x="4317456" y="2008853"/>
                </a:cubicBezTo>
                <a:cubicBezTo>
                  <a:pt x="4317456" y="3201085"/>
                  <a:pt x="3350960" y="4167581"/>
                  <a:pt x="2158728" y="4167581"/>
                </a:cubicBezTo>
                <a:cubicBezTo>
                  <a:pt x="966497" y="4167581"/>
                  <a:pt x="0" y="3201085"/>
                  <a:pt x="0" y="2008853"/>
                </a:cubicBezTo>
                <a:cubicBezTo>
                  <a:pt x="0" y="1114680"/>
                  <a:pt x="543654" y="347482"/>
                  <a:pt x="1318454" y="19769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10 Steps for Successful Content Development - Reviewgrower">
            <a:extLst>
              <a:ext uri="{FF2B5EF4-FFF2-40B4-BE49-F238E27FC236}">
                <a16:creationId xmlns:a16="http://schemas.microsoft.com/office/drawing/2014/main" id="{9471EFD5-5D05-9EE5-D6C9-B88F5990A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7" r="10169" b="-4"/>
          <a:stretch/>
        </p:blipFill>
        <p:spPr bwMode="auto">
          <a:xfrm>
            <a:off x="2602244" y="3943395"/>
            <a:ext cx="3241037" cy="2917567"/>
          </a:xfrm>
          <a:custGeom>
            <a:avLst/>
            <a:gdLst/>
            <a:ahLst/>
            <a:cxnLst/>
            <a:rect l="l" t="t" r="r" b="b"/>
            <a:pathLst>
              <a:path w="3238727" h="2915488">
                <a:moveTo>
                  <a:pt x="1619364" y="0"/>
                </a:moveTo>
                <a:cubicBezTo>
                  <a:pt x="2513714" y="0"/>
                  <a:pt x="3238727" y="725014"/>
                  <a:pt x="3238727" y="1619364"/>
                </a:cubicBezTo>
                <a:cubicBezTo>
                  <a:pt x="3238727" y="2122436"/>
                  <a:pt x="3009328" y="2571928"/>
                  <a:pt x="2649429" y="2868943"/>
                </a:cubicBezTo>
                <a:lnTo>
                  <a:pt x="2587186" y="2915488"/>
                </a:lnTo>
                <a:lnTo>
                  <a:pt x="651541" y="2915488"/>
                </a:lnTo>
                <a:lnTo>
                  <a:pt x="589298" y="2868943"/>
                </a:lnTo>
                <a:cubicBezTo>
                  <a:pt x="229399" y="2571928"/>
                  <a:pt x="0" y="2122436"/>
                  <a:pt x="0" y="1619364"/>
                </a:cubicBezTo>
                <a:cubicBezTo>
                  <a:pt x="0" y="725014"/>
                  <a:pt x="725014" y="0"/>
                  <a:pt x="161936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A4CE022-9AE3-7D36-CC8A-824961C41A99}"/>
              </a:ext>
            </a:extLst>
          </p:cNvPr>
          <p:cNvSpPr txBox="1"/>
          <p:nvPr/>
        </p:nvSpPr>
        <p:spPr>
          <a:xfrm>
            <a:off x="4119494" y="362606"/>
            <a:ext cx="4615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2800" b="1" dirty="0"/>
              <a:t>EV works on evaluating... 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6BB18F3-2EB9-499F-4716-632806321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3972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ngEdu Astra Powerpoint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89EB4"/>
      </a:accent1>
      <a:accent2>
        <a:srgbClr val="16697A"/>
      </a:accent2>
      <a:accent3>
        <a:srgbClr val="C6E1E7"/>
      </a:accent3>
      <a:accent4>
        <a:srgbClr val="DFD2BC"/>
      </a:accent4>
      <a:accent5>
        <a:srgbClr val="2B4B66"/>
      </a:accent5>
      <a:accent6>
        <a:srgbClr val="0F172B"/>
      </a:accent6>
      <a:hlink>
        <a:srgbClr val="4EB4B3"/>
      </a:hlink>
      <a:folHlink>
        <a:srgbClr val="96577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ngEdu_PP_neu" id="{9F510254-0044-8A43-B73E-75AB64D1C0B9}" vid="{C18FCE35-18E4-314D-B3F2-B218D792A32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37</TotalTime>
  <Words>293</Words>
  <Application>Microsoft Macintosh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1" baseType="lpstr">
      <vt:lpstr>Aptos</vt:lpstr>
      <vt:lpstr>Arial</vt:lpstr>
      <vt:lpstr>Calibri</vt:lpstr>
      <vt:lpstr>Helvetica</vt:lpstr>
      <vt:lpstr>Symbol</vt:lpstr>
      <vt:lpstr>Office</vt:lpstr>
      <vt:lpstr>Why do you think it’s important to recognize fake news?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Pessina Chiara</dc:creator>
  <cp:lastModifiedBy>Pessina Chiara</cp:lastModifiedBy>
  <cp:revision>5</cp:revision>
  <dcterms:created xsi:type="dcterms:W3CDTF">2025-01-17T10:33:18Z</dcterms:created>
  <dcterms:modified xsi:type="dcterms:W3CDTF">2025-05-19T11:36:25Z</dcterms:modified>
</cp:coreProperties>
</file>